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9" r:id="rId2"/>
    <p:sldId id="260" r:id="rId3"/>
    <p:sldId id="261" r:id="rId4"/>
    <p:sldId id="262" r:id="rId5"/>
    <p:sldId id="264" r:id="rId6"/>
    <p:sldId id="265" r:id="rId7"/>
    <p:sldId id="266" r:id="rId8"/>
    <p:sldId id="267" r:id="rId9"/>
    <p:sldId id="268" r:id="rId10"/>
    <p:sldId id="270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B342F"/>
    <a:srgbClr val="1F2D62"/>
    <a:srgbClr val="072848"/>
    <a:srgbClr val="770111"/>
    <a:srgbClr val="560D68"/>
    <a:srgbClr val="99010B"/>
    <a:srgbClr val="BA9F96"/>
    <a:srgbClr val="6D5557"/>
    <a:srgbClr val="F37A5D"/>
    <a:srgbClr val="FCAF6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490"/>
    <p:restoredTop sz="94737"/>
  </p:normalViewPr>
  <p:slideViewPr>
    <p:cSldViewPr snapToGrid="0">
      <p:cViewPr varScale="1">
        <p:scale>
          <a:sx n="93" d="100"/>
          <a:sy n="93" d="100"/>
        </p:scale>
        <p:origin x="208" y="3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69FA93-0E11-1A4C-882A-A3608FB22E18}" type="datetimeFigureOut">
              <a:rPr lang="en-US" smtClean="0"/>
              <a:t>6/1/23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3E85DB-5533-7045-A933-3A5F64097E8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1136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F3E85DB-5533-7045-A933-3A5F64097E8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5051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7DAFB-2552-9C86-79C7-131EC0E4A1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5641BF-1378-A61B-81DB-3EA498F07B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19F893-835E-7715-F2F8-A46374EEF1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F14E8-CBFE-5A49-97FF-63F6B4427A4F}" type="datetimeFigureOut">
              <a:rPr lang="en-US" smtClean="0"/>
              <a:t>6/1/23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29F09E-F984-530D-294F-D2C748E6F8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8DD146-4D20-58D8-4B39-591531930C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30703-6D8F-BB4E-8129-CA05D9116B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5319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85C403-47CC-EF26-C8AD-AA09DFE8B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2C303B-51B4-DC73-44C5-E3457DFDF5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5E6637-B636-899C-60BF-6BCB1951D1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F14E8-CBFE-5A49-97FF-63F6B4427A4F}" type="datetimeFigureOut">
              <a:rPr lang="en-US" smtClean="0"/>
              <a:t>6/1/23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C6DFA5-02EC-4F6B-E4DA-0E08C714C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8E42ED-80F0-79DB-E164-CB098B62E7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30703-6D8F-BB4E-8129-CA05D9116B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59148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7945510-0739-DBC2-31BF-FA4EB90D16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6030F6-0707-2158-3F91-BB26D85C79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485DCD-A597-DA11-7725-5A61A4E459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F14E8-CBFE-5A49-97FF-63F6B4427A4F}" type="datetimeFigureOut">
              <a:rPr lang="en-US" smtClean="0"/>
              <a:t>6/1/23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0A04BD-AD76-013A-5266-076C321EC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D208ED-BB73-282F-F1CC-CB223FF065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30703-6D8F-BB4E-8129-CA05D9116B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26241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92526A-6ADC-A809-632C-03136795D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8469DA-C9C2-AA96-40B6-5A76BFAC7E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B3C6D2-444C-B109-3606-DF12C5BFEB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F14E8-CBFE-5A49-97FF-63F6B4427A4F}" type="datetimeFigureOut">
              <a:rPr lang="en-US" smtClean="0"/>
              <a:t>6/1/23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5AD0D1-4158-CDD9-38B3-F3C2849C7D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B996B5-E1F4-3B4A-D771-B0D6CF7002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30703-6D8F-BB4E-8129-CA05D9116B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6332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EBC5C-E8EF-81D8-C3E1-521D2B9F3C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62F3C4-F8FD-2E8A-638F-C6AEB21D16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EAAF1B-29EB-C3AB-5783-271E28C6BA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F14E8-CBFE-5A49-97FF-63F6B4427A4F}" type="datetimeFigureOut">
              <a:rPr lang="en-US" smtClean="0"/>
              <a:t>6/1/23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3F01AF-E005-1EBF-AC7B-C3FD02FDA4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7D0838-397C-5B22-EA9C-3E52B9EDB8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30703-6D8F-BB4E-8129-CA05D9116B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49487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DD37E2-F46A-591C-09C9-166DB35668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52F690-7804-58B9-0310-D2C9202755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272DDC-3B7A-4583-754A-A7388A9A5F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1BE9B8-0491-115A-40A1-E62CCE063B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F14E8-CBFE-5A49-97FF-63F6B4427A4F}" type="datetimeFigureOut">
              <a:rPr lang="en-US" smtClean="0"/>
              <a:t>6/1/23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A0E2C8-167D-079C-A3FF-960D0A8259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1AA423-19D2-E21D-95D1-0221D720E1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30703-6D8F-BB4E-8129-CA05D9116B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63953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FFE398-BDDE-9CD5-FBF2-3431389D7D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27C462-EFA2-82AD-704A-AD4315DCA5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A2F9ED-9FC6-6372-47AD-106CB4BA49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BEBB96-3077-2A69-3B15-C478A8222CA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0E5988D-C746-43CF-8160-CDE322E6F9E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805D54C-2E8C-81D9-2DA2-9987D7B894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F14E8-CBFE-5A49-97FF-63F6B4427A4F}" type="datetimeFigureOut">
              <a:rPr lang="en-US" smtClean="0"/>
              <a:t>6/1/23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A5B8580-12CF-F048-467A-531521635C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7380931-BA83-DDA9-0A68-F86FA8A216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30703-6D8F-BB4E-8129-CA05D9116B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361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425EE7-9179-1F57-EE8D-7BC6E8BDEE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85FA21B-7B43-C37B-E0A2-85FC000A9B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F14E8-CBFE-5A49-97FF-63F6B4427A4F}" type="datetimeFigureOut">
              <a:rPr lang="en-US" smtClean="0"/>
              <a:t>6/1/23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139518-5C4A-DD7A-3E9F-963DC4C79A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700AF4-9EFE-512D-7D7F-FAB293B7B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30703-6D8F-BB4E-8129-CA05D9116B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9627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965A5A-E844-D799-FFBA-A2338B1F30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F14E8-CBFE-5A49-97FF-63F6B4427A4F}" type="datetimeFigureOut">
              <a:rPr lang="en-US" smtClean="0"/>
              <a:t>6/1/23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F25F44-38CB-2F87-99ED-9B1040B5F5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50FFC4-EE81-D0DD-1644-546E252481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30703-6D8F-BB4E-8129-CA05D9116B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2178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A2C6EE-9964-F597-1DB6-228A2EC06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A87DB6-AD32-0522-5B73-10FFEFF7E9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7E7D38-7B42-0BA6-8558-1B9D3A472B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E8109A-222B-237B-9273-89E5991943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F14E8-CBFE-5A49-97FF-63F6B4427A4F}" type="datetimeFigureOut">
              <a:rPr lang="en-US" smtClean="0"/>
              <a:t>6/1/23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E36227-CBED-D49C-48CD-90442043A3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961088-BB01-A2FF-937D-314D4BB881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30703-6D8F-BB4E-8129-CA05D9116B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8689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A9C663-323A-AE91-7086-5A7B9BA0A0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EFC882E-433E-65DD-0313-679856E24AD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F4EBF0-BCB4-F7BE-1F32-7A15A15EFB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A13642-B310-9271-9A35-2CB92E3733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5F14E8-CBFE-5A49-97FF-63F6B4427A4F}" type="datetimeFigureOut">
              <a:rPr lang="en-US" smtClean="0"/>
              <a:t>6/1/23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F61567-6A76-EF99-A055-F289AF8991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356327-4744-D791-DC35-31DFEDEE40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C30703-6D8F-BB4E-8129-CA05D9116B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6037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6C2873-0A54-827B-B39C-727391FE1A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805FE7-FB85-54D1-87E9-7A41DE157B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F1FB67-F821-EB7C-1497-B8EC0D33A9F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5F14E8-CBFE-5A49-97FF-63F6B4427A4F}" type="datetimeFigureOut">
              <a:rPr lang="en-US" smtClean="0"/>
              <a:t>6/1/23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A63767-7269-5A28-DFFB-FF3C0AA990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E201B6-8E0E-B539-D7B2-EBAEFAF31A5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C30703-6D8F-BB4E-8129-CA05D9116B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4652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public.tableau.com/app/profile/latoya.wenzinger/viz/Moneyball_16852168288720/MoneyballThePriceisRight" TargetMode="External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A04C79-94AA-9C05-CA1D-EE3DF62B7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936" b="1081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A3EE015-279D-056A-37FF-3843D30AB597}"/>
              </a:ext>
            </a:extLst>
          </p:cNvPr>
          <p:cNvSpPr txBox="1"/>
          <p:nvPr/>
        </p:nvSpPr>
        <p:spPr>
          <a:xfrm>
            <a:off x="5291848" y="515162"/>
            <a:ext cx="662968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>
                <a:solidFill>
                  <a:schemeClr val="bg1"/>
                </a:solidFill>
                <a:latin typeface="Money Money" panose="02000500000000000000" pitchFamily="2" charset="77"/>
              </a:rPr>
              <a:t>MONEYBALL</a:t>
            </a:r>
          </a:p>
          <a:p>
            <a:pPr algn="ctr"/>
            <a:r>
              <a:rPr lang="en-US" sz="3600" dirty="0">
                <a:solidFill>
                  <a:schemeClr val="bg1"/>
                </a:solidFill>
                <a:latin typeface="Money Money" panose="02000500000000000000" pitchFamily="2" charset="77"/>
              </a:rPr>
              <a:t>BETTER ON A BUDGET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5537CA-85EA-3FEF-ECFA-D4692670CD0A}"/>
              </a:ext>
            </a:extLst>
          </p:cNvPr>
          <p:cNvSpPr txBox="1"/>
          <p:nvPr/>
        </p:nvSpPr>
        <p:spPr>
          <a:xfrm>
            <a:off x="8412239" y="4526956"/>
            <a:ext cx="3509294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2800" dirty="0">
                <a:solidFill>
                  <a:schemeClr val="bg1"/>
                </a:solidFill>
                <a:latin typeface="Money Money" panose="02000500000000000000" pitchFamily="2" charset="77"/>
              </a:rPr>
              <a:t>Candy Martinez</a:t>
            </a:r>
          </a:p>
          <a:p>
            <a:pPr algn="r"/>
            <a:r>
              <a:rPr lang="en-US" sz="2800" dirty="0">
                <a:solidFill>
                  <a:schemeClr val="bg1"/>
                </a:solidFill>
                <a:latin typeface="Money Money" panose="02000500000000000000" pitchFamily="2" charset="77"/>
              </a:rPr>
              <a:t>Latoya </a:t>
            </a:r>
            <a:r>
              <a:rPr lang="en-US" sz="2800" dirty="0" err="1">
                <a:solidFill>
                  <a:schemeClr val="bg1"/>
                </a:solidFill>
                <a:latin typeface="Money Money" panose="02000500000000000000" pitchFamily="2" charset="77"/>
              </a:rPr>
              <a:t>Wenzinger</a:t>
            </a:r>
            <a:endParaRPr lang="en-US" sz="2800" dirty="0">
              <a:solidFill>
                <a:schemeClr val="bg1"/>
              </a:solidFill>
              <a:latin typeface="Money Money" panose="02000500000000000000" pitchFamily="2" charset="77"/>
            </a:endParaRPr>
          </a:p>
          <a:p>
            <a:pPr algn="r"/>
            <a:r>
              <a:rPr lang="en-US" sz="2800" dirty="0">
                <a:solidFill>
                  <a:schemeClr val="bg1"/>
                </a:solidFill>
                <a:latin typeface="Money Money" panose="02000500000000000000" pitchFamily="2" charset="77"/>
              </a:rPr>
              <a:t>Mateus Arruda</a:t>
            </a:r>
          </a:p>
          <a:p>
            <a:pPr algn="r"/>
            <a:r>
              <a:rPr lang="en-US" sz="2800" dirty="0">
                <a:solidFill>
                  <a:schemeClr val="bg1"/>
                </a:solidFill>
                <a:latin typeface="Money Money" panose="02000500000000000000" pitchFamily="2" charset="77"/>
              </a:rPr>
              <a:t>Ulrich </a:t>
            </a:r>
            <a:r>
              <a:rPr lang="en-US" sz="2800" dirty="0" err="1">
                <a:solidFill>
                  <a:schemeClr val="bg1"/>
                </a:solidFill>
                <a:latin typeface="Money Money" panose="02000500000000000000" pitchFamily="2" charset="77"/>
              </a:rPr>
              <a:t>Matthis</a:t>
            </a:r>
            <a:endParaRPr lang="en-US" sz="2800" dirty="0">
              <a:solidFill>
                <a:schemeClr val="bg1"/>
              </a:solidFill>
              <a:latin typeface="Money Money" panose="02000500000000000000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7324321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group of baseball players celebrating&#10;&#10;Description automatically generated with medium confidence">
            <a:extLst>
              <a:ext uri="{FF2B5EF4-FFF2-40B4-BE49-F238E27FC236}">
                <a16:creationId xmlns:a16="http://schemas.microsoft.com/office/drawing/2014/main" id="{28CCFAC5-37FA-8248-1546-5E4F2F61129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181" b="9565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D08AFF1-B74D-D1FB-1AA3-6EFD84DB5766}"/>
              </a:ext>
            </a:extLst>
          </p:cNvPr>
          <p:cNvSpPr/>
          <p:nvPr/>
        </p:nvSpPr>
        <p:spPr>
          <a:xfrm>
            <a:off x="1885775" y="248718"/>
            <a:ext cx="8420449" cy="972758"/>
          </a:xfrm>
          <a:prstGeom prst="roundRect">
            <a:avLst/>
          </a:prstGeom>
          <a:solidFill>
            <a:schemeClr val="tx1">
              <a:alpha val="59720"/>
            </a:schemeClr>
          </a:solidFill>
          <a:ln>
            <a:noFill/>
          </a:ln>
          <a:effectLst>
            <a:reflection endPos="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/>
              <a:t>Winning isn’t everything, but…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56AD9B7C-4621-1EFA-4936-621BCF980A09}"/>
              </a:ext>
            </a:extLst>
          </p:cNvPr>
          <p:cNvSpPr/>
          <p:nvPr/>
        </p:nvSpPr>
        <p:spPr>
          <a:xfrm>
            <a:off x="2928289" y="5916303"/>
            <a:ext cx="6411953" cy="614213"/>
          </a:xfrm>
          <a:prstGeom prst="roundRect">
            <a:avLst/>
          </a:prstGeom>
          <a:solidFill>
            <a:srgbClr val="1F2D6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ln>
                  <a:solidFill>
                    <a:schemeClr val="bg1"/>
                  </a:solidFill>
                </a:ln>
                <a:solidFill>
                  <a:srgbClr val="BB342F"/>
                </a:solidFill>
              </a:rPr>
              <a:t>2X SIMULATED WORLD CHAMPIONS</a:t>
            </a:r>
            <a:endParaRPr lang="en-US" sz="1600" b="1" dirty="0">
              <a:ln>
                <a:solidFill>
                  <a:schemeClr val="bg1"/>
                </a:solidFill>
              </a:ln>
              <a:solidFill>
                <a:srgbClr val="BB342F"/>
              </a:solidFill>
            </a:endParaRP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B385CB9C-7B2E-A999-3735-BA629D3328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00" t="15996" r="3662"/>
          <a:stretch/>
        </p:blipFill>
        <p:spPr bwMode="auto">
          <a:xfrm>
            <a:off x="454662" y="2878992"/>
            <a:ext cx="4573849" cy="2529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A36DB2AD-6CC6-71E2-AC96-9170EE822B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5" t="3146" r="3157" b="8482"/>
          <a:stretch/>
        </p:blipFill>
        <p:spPr bwMode="auto">
          <a:xfrm>
            <a:off x="6915856" y="2878992"/>
            <a:ext cx="4848772" cy="2532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71803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" name="Picture 6" descr="A picture containing baseball, athletic game, sport, indoor&#10;&#10;Description automatically generated">
            <a:extLst>
              <a:ext uri="{FF2B5EF4-FFF2-40B4-BE49-F238E27FC236}">
                <a16:creationId xmlns:a16="http://schemas.microsoft.com/office/drawing/2014/main" id="{A7CDC342-40EE-9FF0-8836-F321935729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936" b="1081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pic>
        <p:nvPicPr>
          <p:cNvPr id="15" name="Picture 14" descr="A person holding a baseball&#10;&#10;Description automatically generated with low confidence">
            <a:extLst>
              <a:ext uri="{FF2B5EF4-FFF2-40B4-BE49-F238E27FC236}">
                <a16:creationId xmlns:a16="http://schemas.microsoft.com/office/drawing/2014/main" id="{EAE2C0CB-F3AC-C3BB-E4EB-88EE1717A5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394043">
            <a:off x="8949576" y="424633"/>
            <a:ext cx="2538213" cy="3864429"/>
          </a:xfrm>
          <a:prstGeom prst="rect">
            <a:avLst/>
          </a:prstGeom>
        </p:spPr>
      </p:pic>
      <p:pic>
        <p:nvPicPr>
          <p:cNvPr id="18" name="Picture 17" descr="A person sitting in a chair&#10;&#10;Description automatically generated with medium confidence">
            <a:extLst>
              <a:ext uri="{FF2B5EF4-FFF2-40B4-BE49-F238E27FC236}">
                <a16:creationId xmlns:a16="http://schemas.microsoft.com/office/drawing/2014/main" id="{D9314CB8-30D0-64B8-C062-EDEDD6883D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5553">
            <a:off x="6767873" y="879957"/>
            <a:ext cx="2286000" cy="3429000"/>
          </a:xfrm>
          <a:prstGeom prst="rect">
            <a:avLst/>
          </a:prstGeom>
        </p:spPr>
      </p:pic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09F318B-2725-0C84-9D65-DD3F3CD2E243}"/>
              </a:ext>
            </a:extLst>
          </p:cNvPr>
          <p:cNvSpPr/>
          <p:nvPr/>
        </p:nvSpPr>
        <p:spPr>
          <a:xfrm>
            <a:off x="6571716" y="4703879"/>
            <a:ext cx="5029487" cy="1918284"/>
          </a:xfrm>
          <a:prstGeom prst="roundRect">
            <a:avLst/>
          </a:prstGeom>
          <a:solidFill>
            <a:srgbClr val="F4FAF8">
              <a:alpha val="65119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Moneyball – The Art of Winning an Unfair Game, by Michael Lewis (2003)</a:t>
            </a:r>
          </a:p>
          <a:p>
            <a:pPr algn="ctr"/>
            <a:endParaRPr lang="en-US" dirty="0">
              <a:solidFill>
                <a:schemeClr val="tx1"/>
              </a:solidFill>
            </a:endParaRP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The Oakland Athletics baseball team and its general manager Billy Beane assemble a competitive baseball team despite Oakland’s small budget.</a:t>
            </a:r>
          </a:p>
          <a:p>
            <a:pPr algn="ctr"/>
            <a:r>
              <a:rPr lang="en-US" sz="1600" dirty="0">
                <a:solidFill>
                  <a:schemeClr val="tx1"/>
                </a:solidFill>
              </a:rPr>
              <a:t>The movie was released in 2011.</a:t>
            </a:r>
          </a:p>
        </p:txBody>
      </p:sp>
    </p:spTree>
    <p:extLst>
      <p:ext uri="{BB962C8B-B14F-4D97-AF65-F5344CB8AC3E}">
        <p14:creationId xmlns:p14="http://schemas.microsoft.com/office/powerpoint/2010/main" val="6566020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5" name="Picture 14" descr="A baseball player swinging a bat&#10;&#10;Description automatically generated with medium confidence">
            <a:extLst>
              <a:ext uri="{FF2B5EF4-FFF2-40B4-BE49-F238E27FC236}">
                <a16:creationId xmlns:a16="http://schemas.microsoft.com/office/drawing/2014/main" id="{6BCCFF42-9B76-02B1-9293-AEA48D3E92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544" b="11202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E3DA0FD-2AB6-2CA4-1C14-4DFCC9AD46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2014" y="3816384"/>
            <a:ext cx="5527488" cy="2876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537E72F4-013E-C378-2048-A2703AEAB33F}"/>
              </a:ext>
            </a:extLst>
          </p:cNvPr>
          <p:cNvSpPr/>
          <p:nvPr/>
        </p:nvSpPr>
        <p:spPr>
          <a:xfrm>
            <a:off x="6675688" y="165066"/>
            <a:ext cx="5120139" cy="1732100"/>
          </a:xfrm>
          <a:prstGeom prst="roundRect">
            <a:avLst/>
          </a:prstGeom>
          <a:solidFill>
            <a:srgbClr val="F37A5D">
              <a:alpha val="65000"/>
            </a:srgb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b="1" i="0" u="none" strike="noStrike" dirty="0">
                <a:solidFill>
                  <a:srgbClr val="000000"/>
                </a:solidFill>
                <a:effectLst/>
                <a:latin typeface="Nunito" pitchFamily="2" charset="77"/>
              </a:rPr>
              <a:t>Batting Machine Learning Model</a:t>
            </a: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Nunito" pitchFamily="2" charset="77"/>
              </a:rPr>
              <a:t>In this model we compare the 2022 players’ stats to the League Averages and created 2 clusters based on the results.</a:t>
            </a:r>
            <a:endParaRPr lang="en-US" sz="1400" b="0" dirty="0">
              <a:effectLst/>
            </a:endParaRP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1400" b="1" i="0" u="none" strike="noStrike" dirty="0">
                <a:solidFill>
                  <a:srgbClr val="000000"/>
                </a:solidFill>
                <a:effectLst/>
                <a:latin typeface="Nunito" pitchFamily="2" charset="77"/>
              </a:rPr>
              <a:t>OBP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Nunito" pitchFamily="2" charset="77"/>
              </a:rPr>
              <a:t> = On-Base Percentage (0.320)</a:t>
            </a:r>
            <a:endParaRPr lang="en-US" sz="1400" b="0" dirty="0">
              <a:effectLst/>
            </a:endParaRP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1400" b="1" i="0" u="none" strike="noStrike" dirty="0">
                <a:solidFill>
                  <a:srgbClr val="000000"/>
                </a:solidFill>
                <a:effectLst/>
                <a:latin typeface="Nunito" pitchFamily="2" charset="77"/>
              </a:rPr>
              <a:t>OPS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Nunito" pitchFamily="2" charset="77"/>
              </a:rPr>
              <a:t> = On-Base Percentage + Slugging Percentage (.728)</a:t>
            </a:r>
            <a:endParaRPr lang="en-US" sz="1400" b="0" dirty="0">
              <a:effectLst/>
            </a:endParaRP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1400" b="1" i="0" u="none" strike="noStrike" dirty="0">
                <a:solidFill>
                  <a:srgbClr val="000000"/>
                </a:solidFill>
                <a:effectLst/>
                <a:latin typeface="Nunito" pitchFamily="2" charset="77"/>
              </a:rPr>
              <a:t>Salary</a:t>
            </a:r>
            <a:r>
              <a:rPr lang="en-US" sz="1400" b="0" i="0" u="none" strike="noStrike" dirty="0">
                <a:solidFill>
                  <a:srgbClr val="000000"/>
                </a:solidFill>
                <a:effectLst/>
                <a:latin typeface="Nunito" pitchFamily="2" charset="77"/>
              </a:rPr>
              <a:t> = &lt; $15,000,000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65095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baseball player in a blue uniform&#10;&#10;Description automatically generated with low confidence">
            <a:extLst>
              <a:ext uri="{FF2B5EF4-FFF2-40B4-BE49-F238E27FC236}">
                <a16:creationId xmlns:a16="http://schemas.microsoft.com/office/drawing/2014/main" id="{7E5AB42B-393B-528E-E02C-13C02A22E1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574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EBFEBCF-B39E-125F-CCBC-EACDC8C4251E}"/>
              </a:ext>
            </a:extLst>
          </p:cNvPr>
          <p:cNvSpPr/>
          <p:nvPr/>
        </p:nvSpPr>
        <p:spPr>
          <a:xfrm>
            <a:off x="406353" y="208609"/>
            <a:ext cx="5120139" cy="1732100"/>
          </a:xfrm>
          <a:prstGeom prst="roundRect">
            <a:avLst/>
          </a:prstGeom>
          <a:solidFill>
            <a:srgbClr val="6D5557">
              <a:alpha val="64703"/>
            </a:srgb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b="1" i="0" u="none" strike="noStrike" dirty="0">
                <a:solidFill>
                  <a:schemeClr val="bg2"/>
                </a:solidFill>
                <a:effectLst/>
                <a:latin typeface="Nunito" pitchFamily="2" charset="77"/>
              </a:rPr>
              <a:t>Pitching Machine Learning Model</a:t>
            </a: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1400" b="0" i="0" u="none" strike="noStrike" dirty="0">
                <a:solidFill>
                  <a:schemeClr val="bg2"/>
                </a:solidFill>
                <a:effectLst/>
                <a:latin typeface="Nunito" pitchFamily="2" charset="77"/>
              </a:rPr>
              <a:t>In this model we compare the 2022 players’ stats to the League Averages and created 2 clusters based on the results.</a:t>
            </a:r>
            <a:endParaRPr lang="en-US" sz="1400" b="0" dirty="0">
              <a:solidFill>
                <a:schemeClr val="bg2"/>
              </a:solidFill>
              <a:effectLst/>
            </a:endParaRP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1400" b="1" i="0" u="none" strike="noStrike" dirty="0">
                <a:solidFill>
                  <a:schemeClr val="bg2"/>
                </a:solidFill>
                <a:effectLst/>
                <a:latin typeface="Nunito" pitchFamily="2" charset="77"/>
              </a:rPr>
              <a:t>ERA</a:t>
            </a:r>
            <a:r>
              <a:rPr lang="en-US" sz="1400" b="0" i="0" u="none" strike="noStrike" dirty="0">
                <a:solidFill>
                  <a:schemeClr val="bg2"/>
                </a:solidFill>
                <a:effectLst/>
                <a:latin typeface="Nunito" pitchFamily="2" charset="77"/>
              </a:rPr>
              <a:t> = Earned Run Average (4.28)</a:t>
            </a:r>
            <a:endParaRPr lang="en-US" sz="1400" b="0" dirty="0">
              <a:solidFill>
                <a:schemeClr val="bg2"/>
              </a:solidFill>
              <a:effectLst/>
            </a:endParaRP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1400" b="1" i="0" u="none" strike="noStrike" dirty="0">
                <a:solidFill>
                  <a:schemeClr val="bg2"/>
                </a:solidFill>
                <a:effectLst/>
                <a:latin typeface="Nunito" pitchFamily="2" charset="77"/>
              </a:rPr>
              <a:t>WHIP</a:t>
            </a:r>
            <a:r>
              <a:rPr lang="en-US" sz="1400" b="0" i="0" u="none" strike="noStrike" dirty="0">
                <a:solidFill>
                  <a:schemeClr val="bg2"/>
                </a:solidFill>
                <a:effectLst/>
                <a:latin typeface="Nunito" pitchFamily="2" charset="77"/>
              </a:rPr>
              <a:t> = Walks and Hits per Inning Pitched (1.316)</a:t>
            </a:r>
            <a:endParaRPr lang="en-US" sz="1400" b="0" dirty="0">
              <a:solidFill>
                <a:schemeClr val="bg2"/>
              </a:solidFill>
              <a:effectLst/>
            </a:endParaRP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sz="1400" b="1" i="0" u="none" strike="noStrike" dirty="0">
                <a:solidFill>
                  <a:schemeClr val="bg2"/>
                </a:solidFill>
                <a:effectLst/>
                <a:latin typeface="Nunito" pitchFamily="2" charset="77"/>
              </a:rPr>
              <a:t>Salary</a:t>
            </a:r>
            <a:r>
              <a:rPr lang="en-US" sz="1400" b="0" i="0" u="none" strike="noStrike" dirty="0">
                <a:solidFill>
                  <a:schemeClr val="bg2"/>
                </a:solidFill>
                <a:effectLst/>
                <a:latin typeface="Nunito" pitchFamily="2" charset="77"/>
              </a:rPr>
              <a:t> = &lt; $10,000,000</a:t>
            </a:r>
            <a:endParaRPr lang="en-US" dirty="0">
              <a:solidFill>
                <a:schemeClr val="bg2"/>
              </a:solidFill>
            </a:endParaRPr>
          </a:p>
        </p:txBody>
      </p:sp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8C4A03E9-2083-932E-08BC-ED2AE7B686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363" y="3804941"/>
            <a:ext cx="5532120" cy="2844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3891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picture containing athletic game, sport, baseball, player&#10;&#10;Description automatically generated">
            <a:extLst>
              <a:ext uri="{FF2B5EF4-FFF2-40B4-BE49-F238E27FC236}">
                <a16:creationId xmlns:a16="http://schemas.microsoft.com/office/drawing/2014/main" id="{2B0DFF58-0CB7-A414-5E91-D5E0AD491F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361" b="7385"/>
          <a:stretch/>
        </p:blipFill>
        <p:spPr>
          <a:xfrm>
            <a:off x="20" y="0"/>
            <a:ext cx="12191980" cy="6856718"/>
          </a:xfrm>
          <a:prstGeom prst="rect">
            <a:avLst/>
          </a:prstGeom>
        </p:spPr>
      </p:pic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80B21E0F-4706-6769-B2BA-D9DDF3633C6F}"/>
              </a:ext>
            </a:extLst>
          </p:cNvPr>
          <p:cNvSpPr/>
          <p:nvPr/>
        </p:nvSpPr>
        <p:spPr>
          <a:xfrm>
            <a:off x="5222866" y="1992086"/>
            <a:ext cx="3215799" cy="4479470"/>
          </a:xfrm>
          <a:prstGeom prst="round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chemeClr val="tx1"/>
                </a:solidFill>
              </a:rPr>
              <a:t>Pitcher</a:t>
            </a:r>
          </a:p>
          <a:p>
            <a:r>
              <a:rPr lang="en-US" sz="1600" dirty="0">
                <a:solidFill>
                  <a:schemeClr val="tx1"/>
                </a:solidFill>
              </a:rPr>
              <a:t>Shane McClanahan (TBR) – 711K</a:t>
            </a:r>
          </a:p>
          <a:p>
            <a:r>
              <a:rPr lang="en-US" sz="1600" dirty="0">
                <a:solidFill>
                  <a:schemeClr val="tx1"/>
                </a:solidFill>
              </a:rPr>
              <a:t>Tyler </a:t>
            </a:r>
            <a:r>
              <a:rPr lang="en-US" sz="1600" dirty="0" err="1">
                <a:solidFill>
                  <a:schemeClr val="tx1"/>
                </a:solidFill>
              </a:rPr>
              <a:t>Glasnow</a:t>
            </a:r>
            <a:r>
              <a:rPr lang="en-US" sz="1600" dirty="0">
                <a:solidFill>
                  <a:schemeClr val="tx1"/>
                </a:solidFill>
              </a:rPr>
              <a:t> (TBR) – 5.1M</a:t>
            </a:r>
          </a:p>
          <a:p>
            <a:r>
              <a:rPr lang="en-US" sz="1600" dirty="0">
                <a:solidFill>
                  <a:schemeClr val="tx1"/>
                </a:solidFill>
              </a:rPr>
              <a:t>Ross Stripling (TOR) – 3.79M</a:t>
            </a:r>
          </a:p>
          <a:p>
            <a:r>
              <a:rPr lang="en-US" sz="1600" dirty="0">
                <a:solidFill>
                  <a:schemeClr val="tx1"/>
                </a:solidFill>
              </a:rPr>
              <a:t>Shohei </a:t>
            </a:r>
            <a:r>
              <a:rPr lang="en-US" sz="1600" dirty="0" err="1">
                <a:solidFill>
                  <a:schemeClr val="tx1"/>
                </a:solidFill>
              </a:rPr>
              <a:t>Ohtani</a:t>
            </a:r>
            <a:r>
              <a:rPr lang="en-US" sz="1600" dirty="0">
                <a:solidFill>
                  <a:schemeClr val="tx1"/>
                </a:solidFill>
              </a:rPr>
              <a:t> (LAA) – 5.5M</a:t>
            </a:r>
          </a:p>
          <a:p>
            <a:r>
              <a:rPr lang="en-US" sz="1600" dirty="0">
                <a:solidFill>
                  <a:schemeClr val="tx1"/>
                </a:solidFill>
              </a:rPr>
              <a:t>Tyler Anderson (LAD) – 8.5M</a:t>
            </a:r>
          </a:p>
          <a:p>
            <a:endParaRPr lang="en-US" sz="1600" dirty="0">
              <a:solidFill>
                <a:schemeClr val="tx1"/>
              </a:solidFill>
            </a:endParaRPr>
          </a:p>
          <a:p>
            <a:r>
              <a:rPr lang="en-US" sz="1600" b="1" dirty="0">
                <a:solidFill>
                  <a:schemeClr val="tx1"/>
                </a:solidFill>
              </a:rPr>
              <a:t>Bullpen</a:t>
            </a:r>
          </a:p>
          <a:p>
            <a:r>
              <a:rPr lang="en-US" sz="1600" dirty="0">
                <a:solidFill>
                  <a:schemeClr val="tx1"/>
                </a:solidFill>
              </a:rPr>
              <a:t>Pete Fairbanks (TBR) – 714K</a:t>
            </a:r>
          </a:p>
          <a:p>
            <a:r>
              <a:rPr lang="en-US" sz="1600" dirty="0">
                <a:solidFill>
                  <a:schemeClr val="tx1"/>
                </a:solidFill>
              </a:rPr>
              <a:t>Matt Moore (TEX) – 2.5M</a:t>
            </a:r>
          </a:p>
          <a:p>
            <a:r>
              <a:rPr lang="en-US" sz="1600" dirty="0">
                <a:solidFill>
                  <a:schemeClr val="tx1"/>
                </a:solidFill>
              </a:rPr>
              <a:t>Angel de Jesus (DET) – 700K</a:t>
            </a:r>
          </a:p>
          <a:p>
            <a:r>
              <a:rPr lang="en-US" sz="1600" dirty="0">
                <a:solidFill>
                  <a:schemeClr val="tx1"/>
                </a:solidFill>
              </a:rPr>
              <a:t>Austin Adams (SDP) – 925K</a:t>
            </a:r>
          </a:p>
          <a:p>
            <a:r>
              <a:rPr lang="en-US" sz="1600" dirty="0">
                <a:solidFill>
                  <a:schemeClr val="tx1"/>
                </a:solidFill>
              </a:rPr>
              <a:t>Bryan Abreu (HOU) – 720K</a:t>
            </a:r>
          </a:p>
          <a:p>
            <a:r>
              <a:rPr lang="en-US" sz="1600" dirty="0">
                <a:solidFill>
                  <a:schemeClr val="tx1"/>
                </a:solidFill>
              </a:rPr>
              <a:t>Anthony Bass (TOT) – 3M</a:t>
            </a:r>
          </a:p>
          <a:p>
            <a:r>
              <a:rPr lang="en-US" sz="1600" dirty="0">
                <a:solidFill>
                  <a:schemeClr val="tx1"/>
                </a:solidFill>
              </a:rPr>
              <a:t>Erik Swanson (SEA) – 712K</a:t>
            </a:r>
          </a:p>
          <a:p>
            <a:r>
              <a:rPr lang="en-US" sz="1600" dirty="0">
                <a:solidFill>
                  <a:schemeClr val="tx1"/>
                </a:solidFill>
              </a:rPr>
              <a:t>Scott Barlow (KCR) – 2.4M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41BFCE4-1C1C-BFF0-CEEB-E4DE9561D065}"/>
              </a:ext>
            </a:extLst>
          </p:cNvPr>
          <p:cNvSpPr/>
          <p:nvPr/>
        </p:nvSpPr>
        <p:spPr>
          <a:xfrm>
            <a:off x="8757536" y="457200"/>
            <a:ext cx="3215799" cy="4479471"/>
          </a:xfrm>
          <a:prstGeom prst="round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chemeClr val="tx1"/>
                </a:solidFill>
              </a:rPr>
              <a:t>Catcher</a:t>
            </a:r>
          </a:p>
          <a:p>
            <a:r>
              <a:rPr lang="en-US" sz="1600" dirty="0">
                <a:solidFill>
                  <a:schemeClr val="tx1"/>
                </a:solidFill>
              </a:rPr>
              <a:t>Tom Murphy (SEA) – 1.58M</a:t>
            </a:r>
          </a:p>
          <a:p>
            <a:r>
              <a:rPr lang="en-US" sz="1600" dirty="0">
                <a:solidFill>
                  <a:schemeClr val="tx1"/>
                </a:solidFill>
              </a:rPr>
              <a:t>Garret Stubbs (PHI) – 705K</a:t>
            </a:r>
          </a:p>
          <a:p>
            <a:endParaRPr lang="en-US" sz="1600" dirty="0">
              <a:solidFill>
                <a:schemeClr val="tx1"/>
              </a:solidFill>
            </a:endParaRPr>
          </a:p>
          <a:p>
            <a:r>
              <a:rPr lang="en-US" sz="1600" b="1" dirty="0">
                <a:solidFill>
                  <a:schemeClr val="tx1"/>
                </a:solidFill>
              </a:rPr>
              <a:t>Infield</a:t>
            </a:r>
          </a:p>
          <a:p>
            <a:r>
              <a:rPr lang="en-US" sz="1600" dirty="0">
                <a:solidFill>
                  <a:schemeClr val="tx1"/>
                </a:solidFill>
              </a:rPr>
              <a:t>Pete Alonso (NYM) – 7.4M</a:t>
            </a:r>
          </a:p>
          <a:p>
            <a:r>
              <a:rPr lang="en-US" sz="1600" dirty="0">
                <a:solidFill>
                  <a:schemeClr val="tx1"/>
                </a:solidFill>
              </a:rPr>
              <a:t>Jeff McNeil (NYM) – 3M</a:t>
            </a:r>
          </a:p>
          <a:p>
            <a:r>
              <a:rPr lang="en-US" sz="1600" dirty="0">
                <a:solidFill>
                  <a:schemeClr val="tx1"/>
                </a:solidFill>
              </a:rPr>
              <a:t>Matt Carpenter (NYY) – 2M</a:t>
            </a:r>
          </a:p>
          <a:p>
            <a:r>
              <a:rPr lang="en-US" sz="1600" dirty="0">
                <a:solidFill>
                  <a:schemeClr val="tx1"/>
                </a:solidFill>
              </a:rPr>
              <a:t>Bo </a:t>
            </a:r>
            <a:r>
              <a:rPr lang="en-US" sz="1600" dirty="0" err="1">
                <a:solidFill>
                  <a:schemeClr val="tx1"/>
                </a:solidFill>
              </a:rPr>
              <a:t>Bichette</a:t>
            </a:r>
            <a:r>
              <a:rPr lang="en-US" sz="1600" dirty="0">
                <a:solidFill>
                  <a:schemeClr val="tx1"/>
                </a:solidFill>
              </a:rPr>
              <a:t> (TOR) – 825K</a:t>
            </a:r>
          </a:p>
          <a:p>
            <a:r>
              <a:rPr lang="en-US" sz="1600" dirty="0">
                <a:solidFill>
                  <a:schemeClr val="tx1"/>
                </a:solidFill>
              </a:rPr>
              <a:t>Otto Lopez (TOR) – 700K</a:t>
            </a:r>
          </a:p>
          <a:p>
            <a:r>
              <a:rPr lang="en-US" sz="1600" dirty="0">
                <a:solidFill>
                  <a:schemeClr val="tx1"/>
                </a:solidFill>
              </a:rPr>
              <a:t>Ty France (SEA) – 735K</a:t>
            </a:r>
          </a:p>
          <a:p>
            <a:endParaRPr lang="en-US" sz="1600" dirty="0">
              <a:solidFill>
                <a:schemeClr val="tx1"/>
              </a:solidFill>
            </a:endParaRPr>
          </a:p>
          <a:p>
            <a:r>
              <a:rPr lang="en-US" sz="1600" b="1" dirty="0">
                <a:solidFill>
                  <a:schemeClr val="tx1"/>
                </a:solidFill>
              </a:rPr>
              <a:t>Outfield</a:t>
            </a:r>
          </a:p>
          <a:p>
            <a:r>
              <a:rPr lang="en-US" sz="1600" dirty="0">
                <a:solidFill>
                  <a:schemeClr val="tx1"/>
                </a:solidFill>
              </a:rPr>
              <a:t>Joc Pederson (SFG) – 6M</a:t>
            </a:r>
          </a:p>
          <a:p>
            <a:r>
              <a:rPr lang="en-US" sz="1600" dirty="0">
                <a:solidFill>
                  <a:schemeClr val="tx1"/>
                </a:solidFill>
              </a:rPr>
              <a:t>Bryan Reynolds (PIT) – 6.75</a:t>
            </a:r>
          </a:p>
          <a:p>
            <a:r>
              <a:rPr lang="en-US" sz="1600" dirty="0">
                <a:solidFill>
                  <a:schemeClr val="tx1"/>
                </a:solidFill>
              </a:rPr>
              <a:t>Rob </a:t>
            </a:r>
            <a:r>
              <a:rPr lang="en-US" sz="1600" dirty="0" err="1">
                <a:solidFill>
                  <a:schemeClr val="tx1"/>
                </a:solidFill>
              </a:rPr>
              <a:t>Refsnyder</a:t>
            </a:r>
            <a:r>
              <a:rPr lang="en-US" sz="1600" dirty="0">
                <a:solidFill>
                  <a:schemeClr val="tx1"/>
                </a:solidFill>
              </a:rPr>
              <a:t> (BOS) – 800K</a:t>
            </a:r>
          </a:p>
          <a:p>
            <a:r>
              <a:rPr lang="en-US" sz="1600" dirty="0">
                <a:solidFill>
                  <a:schemeClr val="tx1"/>
                </a:solidFill>
              </a:rPr>
              <a:t>Ian </a:t>
            </a:r>
            <a:r>
              <a:rPr lang="en-US" sz="1600" dirty="0" err="1">
                <a:solidFill>
                  <a:schemeClr val="tx1"/>
                </a:solidFill>
              </a:rPr>
              <a:t>Happ</a:t>
            </a:r>
            <a:r>
              <a:rPr lang="en-US" sz="1600" dirty="0">
                <a:solidFill>
                  <a:schemeClr val="tx1"/>
                </a:solidFill>
              </a:rPr>
              <a:t> (CHC) – 6.85M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08DD10D9-1DBF-4E13-9903-8725EE862B19}"/>
              </a:ext>
            </a:extLst>
          </p:cNvPr>
          <p:cNvSpPr/>
          <p:nvPr/>
        </p:nvSpPr>
        <p:spPr>
          <a:xfrm>
            <a:off x="5222867" y="692524"/>
            <a:ext cx="3215798" cy="914400"/>
          </a:xfrm>
          <a:prstGeom prst="roundRect">
            <a:avLst/>
          </a:prstGeom>
          <a:solidFill>
            <a:srgbClr val="99010B">
              <a:alpha val="7591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SELECTED PLAYERS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4C06DDE-08B3-885E-30BC-324D9B5E9997}"/>
              </a:ext>
            </a:extLst>
          </p:cNvPr>
          <p:cNvSpPr/>
          <p:nvPr/>
        </p:nvSpPr>
        <p:spPr>
          <a:xfrm>
            <a:off x="8706671" y="5355771"/>
            <a:ext cx="3215798" cy="914400"/>
          </a:xfrm>
          <a:prstGeom prst="roundRect">
            <a:avLst/>
          </a:prstGeom>
          <a:solidFill>
            <a:srgbClr val="99010B">
              <a:alpha val="75915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Total: $72,600,000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44FB455-525B-9390-B307-22594E7EC9D0}"/>
              </a:ext>
            </a:extLst>
          </p:cNvPr>
          <p:cNvSpPr/>
          <p:nvPr/>
        </p:nvSpPr>
        <p:spPr>
          <a:xfrm>
            <a:off x="918709" y="4829095"/>
            <a:ext cx="3386972" cy="1441076"/>
          </a:xfrm>
          <a:prstGeom prst="roundRect">
            <a:avLst/>
          </a:prstGeom>
          <a:solidFill>
            <a:schemeClr val="tx1">
              <a:alpha val="49839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BUDGET</a:t>
            </a:r>
          </a:p>
          <a:p>
            <a:pPr algn="ctr"/>
            <a:r>
              <a:rPr lang="en-US" sz="3600" b="1" dirty="0"/>
              <a:t>$75,000,000</a:t>
            </a:r>
          </a:p>
        </p:txBody>
      </p:sp>
    </p:spTree>
    <p:extLst>
      <p:ext uri="{BB962C8B-B14F-4D97-AF65-F5344CB8AC3E}">
        <p14:creationId xmlns:p14="http://schemas.microsoft.com/office/powerpoint/2010/main" val="780115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" name="Picture 1" descr="A picture containing athletic game, sport, baseball, player&#10;&#10;Description automatically generated">
            <a:extLst>
              <a:ext uri="{FF2B5EF4-FFF2-40B4-BE49-F238E27FC236}">
                <a16:creationId xmlns:a16="http://schemas.microsoft.com/office/drawing/2014/main" id="{2B0DFF58-0CB7-A414-5E91-D5E0AD491F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361" b="7385"/>
          <a:stretch/>
        </p:blipFill>
        <p:spPr>
          <a:xfrm>
            <a:off x="20" y="0"/>
            <a:ext cx="12191980" cy="6856718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ACCE2CF-EAC7-70DC-1048-D3B0BADC7019}"/>
              </a:ext>
            </a:extLst>
          </p:cNvPr>
          <p:cNvSpPr/>
          <p:nvPr/>
        </p:nvSpPr>
        <p:spPr>
          <a:xfrm>
            <a:off x="8451623" y="1370959"/>
            <a:ext cx="3386972" cy="4114800"/>
          </a:xfrm>
          <a:prstGeom prst="roundRect">
            <a:avLst/>
          </a:prstGeom>
          <a:solidFill>
            <a:schemeClr val="tx1">
              <a:alpha val="49839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/>
              <a:t>How did our model perform?</a:t>
            </a:r>
          </a:p>
          <a:p>
            <a:pPr algn="ctr"/>
            <a:endParaRPr lang="en-US" sz="3600" b="1" dirty="0"/>
          </a:p>
          <a:p>
            <a:pPr algn="ctr"/>
            <a:r>
              <a:rPr lang="en-US" sz="3600" b="1" dirty="0">
                <a:solidFill>
                  <a:schemeClr val="accent5">
                    <a:lumMod val="7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Let’s find out!</a:t>
            </a:r>
            <a:endParaRPr lang="en-US" sz="3600" b="1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09109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close up of a group of baseballs&#10;&#10;Description automatically generated with low confidence">
            <a:extLst>
              <a:ext uri="{FF2B5EF4-FFF2-40B4-BE49-F238E27FC236}">
                <a16:creationId xmlns:a16="http://schemas.microsoft.com/office/drawing/2014/main" id="{84B7A3AD-C7C9-303E-F3A9-C65F2EE5BE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B62B178B-0BCA-C4C2-B5EC-BB6072464A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730" y="2039029"/>
            <a:ext cx="6128659" cy="3447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A2BC0E4-A01D-7AF0-AE27-197F907FA76C}"/>
              </a:ext>
            </a:extLst>
          </p:cNvPr>
          <p:cNvSpPr/>
          <p:nvPr/>
        </p:nvSpPr>
        <p:spPr>
          <a:xfrm>
            <a:off x="1583871" y="682698"/>
            <a:ext cx="9024257" cy="971931"/>
          </a:xfrm>
          <a:prstGeom prst="roundRect">
            <a:avLst/>
          </a:prstGeom>
          <a:solidFill>
            <a:schemeClr val="tx1">
              <a:alpha val="59720"/>
            </a:schemeClr>
          </a:solidFill>
          <a:ln>
            <a:noFill/>
          </a:ln>
          <a:effectLst>
            <a:reflection endPos="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When the real world isn’t enough?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0C2BDE59-2B8E-0132-567E-0F74F85CF2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0667" y="3221035"/>
            <a:ext cx="6076603" cy="3447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22814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close up of a group of baseballs&#10;&#10;Description automatically generated with low confidence">
            <a:extLst>
              <a:ext uri="{FF2B5EF4-FFF2-40B4-BE49-F238E27FC236}">
                <a16:creationId xmlns:a16="http://schemas.microsoft.com/office/drawing/2014/main" id="{84B7A3AD-C7C9-303E-F3A9-C65F2EE5BE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A2BC0E4-A01D-7AF0-AE27-197F907FA76C}"/>
              </a:ext>
            </a:extLst>
          </p:cNvPr>
          <p:cNvSpPr/>
          <p:nvPr/>
        </p:nvSpPr>
        <p:spPr>
          <a:xfrm>
            <a:off x="396005" y="361951"/>
            <a:ext cx="8166881" cy="1501032"/>
          </a:xfrm>
          <a:prstGeom prst="roundRect">
            <a:avLst/>
          </a:prstGeom>
          <a:solidFill>
            <a:schemeClr val="tx1">
              <a:alpha val="59720"/>
            </a:schemeClr>
          </a:solidFill>
          <a:ln>
            <a:noFill/>
          </a:ln>
          <a:effectLst>
            <a:reflection endPos="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/>
              <a:t>SIMULATED SEASONS TO PROVIDE INSIGHTS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1B9F7B62-AD3B-EF1F-2167-C587C7C4A63D}"/>
              </a:ext>
            </a:extLst>
          </p:cNvPr>
          <p:cNvSpPr/>
          <p:nvPr/>
        </p:nvSpPr>
        <p:spPr>
          <a:xfrm>
            <a:off x="1043973" y="2384277"/>
            <a:ext cx="3215799" cy="4111772"/>
          </a:xfrm>
          <a:prstGeom prst="round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Ten seasons were fully simulated by the game to observe our fantasy lineups potential.</a:t>
            </a:r>
          </a:p>
          <a:p>
            <a:endParaRPr lang="en-US" sz="1600" dirty="0">
              <a:solidFill>
                <a:schemeClr val="tx1"/>
              </a:solidFill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The Oakland Athletics roster were switched out for our selected players.</a:t>
            </a:r>
          </a:p>
          <a:p>
            <a:endParaRPr lang="en-US" sz="1600" dirty="0">
              <a:solidFill>
                <a:schemeClr val="tx1"/>
              </a:solidFill>
            </a:endParaRPr>
          </a:p>
          <a:p>
            <a:r>
              <a:rPr lang="en-US" sz="1600" dirty="0">
                <a:solidFill>
                  <a:schemeClr val="tx1"/>
                </a:solidFill>
              </a:rPr>
              <a:t>These simulations were also used as a direct comparison to our projections based on the player performance during the 2022 season and real world performance through May of the 2023 season.</a:t>
            </a:r>
          </a:p>
        </p:txBody>
      </p:sp>
    </p:spTree>
    <p:extLst>
      <p:ext uri="{BB962C8B-B14F-4D97-AF65-F5344CB8AC3E}">
        <p14:creationId xmlns:p14="http://schemas.microsoft.com/office/powerpoint/2010/main" val="18187782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A close up of a group of baseballs&#10;&#10;Description automatically generated with low confidence">
            <a:extLst>
              <a:ext uri="{FF2B5EF4-FFF2-40B4-BE49-F238E27FC236}">
                <a16:creationId xmlns:a16="http://schemas.microsoft.com/office/drawing/2014/main" id="{84B7A3AD-C7C9-303E-F3A9-C65F2EE5BE8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A2BC0E4-A01D-7AF0-AE27-197F907FA76C}"/>
              </a:ext>
            </a:extLst>
          </p:cNvPr>
          <p:cNvSpPr/>
          <p:nvPr/>
        </p:nvSpPr>
        <p:spPr>
          <a:xfrm>
            <a:off x="396005" y="361951"/>
            <a:ext cx="5073303" cy="1501032"/>
          </a:xfrm>
          <a:prstGeom prst="roundRect">
            <a:avLst/>
          </a:prstGeom>
          <a:solidFill>
            <a:schemeClr val="tx1">
              <a:alpha val="59720"/>
            </a:schemeClr>
          </a:solidFill>
          <a:ln>
            <a:noFill/>
          </a:ln>
          <a:effectLst>
            <a:reflection endPos="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/>
              <a:t>OUR BEST SEASON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1B9F7B62-AD3B-EF1F-2167-C587C7C4A63D}"/>
              </a:ext>
            </a:extLst>
          </p:cNvPr>
          <p:cNvSpPr/>
          <p:nvPr/>
        </p:nvSpPr>
        <p:spPr>
          <a:xfrm>
            <a:off x="6607285" y="361951"/>
            <a:ext cx="5188710" cy="1501032"/>
          </a:xfrm>
          <a:prstGeom prst="roundRect">
            <a:avLst/>
          </a:prstGeom>
          <a:solidFill>
            <a:schemeClr val="bg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800" dirty="0">
                <a:solidFill>
                  <a:schemeClr val="tx1"/>
                </a:solidFill>
              </a:rPr>
              <a:t>Record: 104-58</a:t>
            </a:r>
          </a:p>
          <a:p>
            <a:r>
              <a:rPr lang="en-US" sz="2800" dirty="0">
                <a:solidFill>
                  <a:schemeClr val="tx1"/>
                </a:solidFill>
              </a:rPr>
              <a:t>Division Champs</a:t>
            </a:r>
          </a:p>
          <a:p>
            <a:r>
              <a:rPr lang="en-US" sz="2800" dirty="0">
                <a:solidFill>
                  <a:schemeClr val="tx1"/>
                </a:solidFill>
              </a:rPr>
              <a:t>Swept in Divisional Playoff</a:t>
            </a:r>
            <a:endParaRPr lang="en-US" sz="1600" dirty="0">
              <a:solidFill>
                <a:schemeClr val="tx1"/>
              </a:solidFill>
            </a:endParaRPr>
          </a:p>
        </p:txBody>
      </p:sp>
      <p:pic>
        <p:nvPicPr>
          <p:cNvPr id="5132" name="Picture 12">
            <a:extLst>
              <a:ext uri="{FF2B5EF4-FFF2-40B4-BE49-F238E27FC236}">
                <a16:creationId xmlns:a16="http://schemas.microsoft.com/office/drawing/2014/main" id="{1AA25785-856E-AE18-5217-BB07F951A9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86" t="8571" b="2063"/>
          <a:stretch/>
        </p:blipFill>
        <p:spPr bwMode="auto">
          <a:xfrm>
            <a:off x="396005" y="2114074"/>
            <a:ext cx="3609030" cy="4492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4" name="Picture 14">
            <a:extLst>
              <a:ext uri="{FF2B5EF4-FFF2-40B4-BE49-F238E27FC236}">
                <a16:creationId xmlns:a16="http://schemas.microsoft.com/office/drawing/2014/main" id="{37333B94-4F86-45FB-2CFF-9EE398A6C8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98" t="5278" r="1746" b="11270"/>
          <a:stretch/>
        </p:blipFill>
        <p:spPr bwMode="auto">
          <a:xfrm>
            <a:off x="4358368" y="2114074"/>
            <a:ext cx="3418230" cy="4492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36" name="Picture 16">
            <a:extLst>
              <a:ext uri="{FF2B5EF4-FFF2-40B4-BE49-F238E27FC236}">
                <a16:creationId xmlns:a16="http://schemas.microsoft.com/office/drawing/2014/main" id="{F4F44F16-3CFE-2653-347F-D32E60AC29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16" t="9322" r="4095" b="9250"/>
          <a:stretch/>
        </p:blipFill>
        <p:spPr bwMode="auto">
          <a:xfrm>
            <a:off x="8129932" y="2114074"/>
            <a:ext cx="3666063" cy="4477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93636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1426</TotalTime>
  <Words>451</Words>
  <Application>Microsoft Macintosh PowerPoint</Application>
  <PresentationFormat>Widescreen</PresentationFormat>
  <Paragraphs>74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Calibri</vt:lpstr>
      <vt:lpstr>Calibri Light</vt:lpstr>
      <vt:lpstr>Money Money</vt:lpstr>
      <vt:lpstr>Nunito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6</cp:revision>
  <dcterms:created xsi:type="dcterms:W3CDTF">2023-05-31T23:28:45Z</dcterms:created>
  <dcterms:modified xsi:type="dcterms:W3CDTF">2023-06-01T23:21:40Z</dcterms:modified>
</cp:coreProperties>
</file>